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6"/>
  </p:notesMasterIdLst>
  <p:handoutMasterIdLst>
    <p:handoutMasterId r:id="rId27"/>
  </p:handoutMasterIdLst>
  <p:sldIdLst>
    <p:sldId id="268" r:id="rId10"/>
    <p:sldId id="460" r:id="rId11"/>
    <p:sldId id="522" r:id="rId12"/>
    <p:sldId id="496" r:id="rId13"/>
    <p:sldId id="497" r:id="rId14"/>
    <p:sldId id="525" r:id="rId15"/>
    <p:sldId id="498" r:id="rId16"/>
    <p:sldId id="514" r:id="rId17"/>
    <p:sldId id="516" r:id="rId18"/>
    <p:sldId id="519" r:id="rId19"/>
    <p:sldId id="524" r:id="rId20"/>
    <p:sldId id="515" r:id="rId21"/>
    <p:sldId id="523" r:id="rId22"/>
    <p:sldId id="521" r:id="rId23"/>
    <p:sldId id="526" r:id="rId24"/>
    <p:sldId id="51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3" autoAdjust="0"/>
    <p:restoredTop sz="91360" autoAdjust="0"/>
  </p:normalViewPr>
  <p:slideViewPr>
    <p:cSldViewPr snapToGrid="0">
      <p:cViewPr varScale="1">
        <p:scale>
          <a:sx n="98" d="100"/>
          <a:sy n="98" d="100"/>
        </p:scale>
        <p:origin x="1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1/18/18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9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65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e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e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Insert Text Here</a:t>
            </a:r>
          </a:p>
          <a:p>
            <a:pPr lvl="2"/>
            <a:r>
              <a:rPr lang="en-US" dirty="0" smtClean="0"/>
              <a:t>Insert Text Here</a:t>
            </a:r>
          </a:p>
          <a:p>
            <a:pPr lvl="3"/>
            <a:r>
              <a:rPr lang="en-US" dirty="0" smtClean="0"/>
              <a:t>Insert Text Here</a:t>
            </a:r>
          </a:p>
          <a:p>
            <a:pPr lvl="4"/>
            <a:r>
              <a:rPr lang="en-US" sz="1000" dirty="0" smtClean="0"/>
              <a:t>Insert Text Here</a:t>
            </a: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</a:t>
            </a:r>
          </a:p>
          <a:p>
            <a:r>
              <a:rPr lang="en-US" dirty="0" smtClean="0"/>
              <a:t>Email Here</a:t>
            </a:r>
          </a:p>
          <a:p>
            <a:r>
              <a:rPr lang="en-US" dirty="0" smtClean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theme" Target="../theme/theme3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8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Chapter 23 Project Planning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Insert Text Here</a:t>
            </a:r>
          </a:p>
          <a:p>
            <a:pPr lvl="1"/>
            <a:r>
              <a:rPr lang="en-US" sz="1800" dirty="0" smtClean="0"/>
              <a:t>Insert Text Here</a:t>
            </a:r>
          </a:p>
          <a:p>
            <a:pPr lvl="2"/>
            <a:r>
              <a:rPr lang="en-US" sz="1600" dirty="0" smtClean="0"/>
              <a:t>Insert Text Here</a:t>
            </a:r>
          </a:p>
          <a:p>
            <a:pPr lvl="3"/>
            <a:r>
              <a:rPr lang="en-US" sz="1400" dirty="0" smtClean="0"/>
              <a:t>Insert Text Here</a:t>
            </a:r>
          </a:p>
          <a:p>
            <a:pPr lvl="4"/>
            <a:r>
              <a:rPr lang="en-US" sz="1050" dirty="0" smtClean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Insert Subhead </a:t>
            </a:r>
            <a:r>
              <a:rPr lang="en-US" sz="2400" dirty="0" smtClean="0"/>
              <a:t>Line 1</a:t>
            </a:r>
            <a:br>
              <a:rPr lang="en-US" sz="2400" dirty="0" smtClean="0"/>
            </a:br>
            <a:r>
              <a:rPr lang="en-US" sz="2400" smtClean="0"/>
              <a:t>Insert Subhead </a:t>
            </a:r>
            <a:r>
              <a:rPr lang="en-US" sz="2400" dirty="0" smtClean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45.tiff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 smtClean="0"/>
              <a:t>SSW-810: Software Engineering Tools and Techniques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Prof. Jim Rowland</a:t>
            </a:r>
          </a:p>
          <a:p>
            <a:r>
              <a:rPr lang="en-US" dirty="0" smtClean="0"/>
              <a:t>Software Engineering</a:t>
            </a:r>
          </a:p>
          <a:p>
            <a:r>
              <a:rPr lang="en-US" dirty="0" smtClean="0"/>
              <a:t>School of Systems and Enterprises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972057"/>
            <a:ext cx="5776232" cy="1745086"/>
          </a:xfrm>
        </p:spPr>
        <p:txBody>
          <a:bodyPr/>
          <a:lstStyle/>
          <a:p>
            <a:r>
              <a:rPr lang="en-US" sz="3200" b="1" dirty="0" smtClean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62" y="1255014"/>
            <a:ext cx="2810933" cy="15811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4778465" cy="4511810"/>
          </a:xfrm>
        </p:spPr>
        <p:txBody>
          <a:bodyPr/>
          <a:lstStyle/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Technology changes quickly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You need to keep up!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Find an relevant article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Summarize the article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Make a recommendation</a:t>
            </a:r>
          </a:p>
          <a:p>
            <a:endParaRPr lang="en-US" sz="2800" dirty="0" smtClean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Social Media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30" y="1268557"/>
            <a:ext cx="1451601" cy="1096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692" y="4449604"/>
            <a:ext cx="2048933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091" y="3124535"/>
            <a:ext cx="1182478" cy="1182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479" y="4691001"/>
            <a:ext cx="1935521" cy="1244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692" y="3418043"/>
            <a:ext cx="2370475" cy="494455"/>
          </a:xfrm>
          <a:prstGeom prst="rect">
            <a:avLst/>
          </a:prstGeom>
        </p:spPr>
      </p:pic>
      <p:sp>
        <p:nvSpPr>
          <p:cNvPr id="13" name="&quot;No&quot; Symbol 12"/>
          <p:cNvSpPr/>
          <p:nvPr/>
        </p:nvSpPr>
        <p:spPr>
          <a:xfrm>
            <a:off x="5294546" y="1016737"/>
            <a:ext cx="1671279" cy="1697450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7317612" y="1073565"/>
            <a:ext cx="1432688" cy="1640622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90" y="4307013"/>
            <a:ext cx="1985236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Topics should be related to Software Engineering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Retrospective, current, or emerging topics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Potential topics include: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Programming languages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Python packages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Tools or techniques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Ideas for social media topics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17" y="2624667"/>
            <a:ext cx="180975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63" y="1988672"/>
            <a:ext cx="3141773" cy="23563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6380906" cy="4511810"/>
          </a:xfrm>
        </p:spPr>
        <p:txBody>
          <a:bodyPr/>
          <a:lstStyle/>
          <a:p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Grades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92184"/>
              </p:ext>
            </p:extLst>
          </p:nvPr>
        </p:nvGraphicFramePr>
        <p:xfrm>
          <a:off x="696567" y="1787319"/>
          <a:ext cx="5443653" cy="320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6426"/>
                <a:gridCol w="1537227"/>
              </a:tblGrid>
              <a:tr h="53736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Weight</a:t>
                      </a:r>
                      <a:endParaRPr lang="en-US" sz="2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53736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Quizzes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15%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736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Homework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40%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043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Social Media 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10%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736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Final</a:t>
                      </a:r>
                      <a:r>
                        <a:rPr lang="en-US" sz="2400" baseline="0" dirty="0" smtClean="0"/>
                        <a:t> Exam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35%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736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Total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100%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24" y="3108523"/>
            <a:ext cx="4212382" cy="28307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All assignments are due at the same time each week so you can plan your schedule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Late assignments will be assessed a </a:t>
            </a:r>
            <a:r>
              <a:rPr lang="en-US" sz="24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5% penalty 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for </a:t>
            </a:r>
            <a:r>
              <a:rPr lang="en-US" sz="24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each</a:t>
            </a:r>
            <a:r>
              <a:rPr lang="en-US" sz="2400" b="1" dirty="0" smtClean="0">
                <a:latin typeface="Gill Sans MT" charset="0"/>
                <a:ea typeface="ＭＳ Ｐゴシック" charset="0"/>
                <a:cs typeface="ＭＳ Ｐゴシック" charset="0"/>
              </a:rPr>
              <a:t> 24 hour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 period that the assignment is late  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assignments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6107536" cy="4511810"/>
          </a:xfrm>
        </p:spPr>
        <p:txBody>
          <a:bodyPr/>
          <a:lstStyle/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Do your own work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All work must be expressed in your words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Don’t copy answers from lecture or web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</a:rPr>
              <a:t>Use the web as a tool, not a replacement for thinking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</a:rPr>
              <a:t>I employ tools to detect plagiarism and cheating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 charset="0"/>
                <a:ea typeface="ＭＳ Ｐゴシック" charset="0"/>
              </a:rPr>
              <a:t>Software Engineering is all about trust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Plagiarism and Cheating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33" y="2194914"/>
            <a:ext cx="2498033" cy="1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3513" y="1590003"/>
            <a:ext cx="880788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 smtClean="0">
                <a:latin typeface="Gill Sans MT" charset="0"/>
                <a:ea typeface="ＭＳ Ｐゴシック" charset="0"/>
                <a:cs typeface="ＭＳ Ｐゴシック" charset="0"/>
              </a:rPr>
              <a:t>First offense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0 for the assignment/quiz/exam</a:t>
            </a:r>
          </a:p>
          <a:p>
            <a:pPr>
              <a:spcAft>
                <a:spcPts val="600"/>
              </a:spcAft>
            </a:pPr>
            <a:r>
              <a:rPr lang="en-US" sz="2600" b="1" dirty="0" smtClean="0">
                <a:latin typeface="Gill Sans MT" charset="0"/>
                <a:ea typeface="ＭＳ Ｐゴシック" charset="0"/>
                <a:cs typeface="ＭＳ Ｐゴシック" charset="0"/>
              </a:rPr>
              <a:t>Second offense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Academic Integrity Board Review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Possibly fail the course</a:t>
            </a:r>
          </a:p>
          <a:p>
            <a:pPr lvl="2">
              <a:spcAft>
                <a:spcPts val="600"/>
              </a:spcAft>
            </a:pPr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Possible expulsion from the university</a:t>
            </a:r>
          </a:p>
          <a:p>
            <a:pPr lvl="1"/>
            <a:endParaRPr lang="en-US" sz="24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Consequences of Cheating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17" y="1868342"/>
            <a:ext cx="2498033" cy="1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Who am I?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Course motivations and goals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What will we learn?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How will we learn it?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Social Media assignments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Today’s Topics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15" y="1593554"/>
            <a:ext cx="2612031" cy="1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42942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35 years exploring technology and building software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Director Applied Data Mining Research – AT&amp;T Research</a:t>
            </a:r>
          </a:p>
          <a:p>
            <a:pPr lvl="1"/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Bell Labs Distinguished Member of Technical Staff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My work has been featured in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New York Times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Time Magazine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Communications of the ACM</a:t>
            </a:r>
          </a:p>
          <a:p>
            <a:pPr lvl="1"/>
            <a:r>
              <a:rPr lang="en-US" sz="2400" dirty="0" err="1" smtClean="0">
                <a:latin typeface="Gill Sans MT" charset="0"/>
                <a:ea typeface="ＭＳ Ｐゴシック" charset="0"/>
                <a:cs typeface="ＭＳ Ｐゴシック" charset="0"/>
              </a:rPr>
              <a:t>MoMA</a:t>
            </a:r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 – Museum of Modern Art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Travel – South Africa to Alaska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Build and play guitars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Who am I?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05" y="2812376"/>
            <a:ext cx="2600581" cy="31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315" y="2765209"/>
            <a:ext cx="2297374" cy="15194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7240344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Software skills are critical for all fields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Learn programming with Python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Learn software engineering tools and techniques to make software development, debugging, testing, and maintenance easier and more efficient 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Prepare you for later courses and your career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Course motivations and goals 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9404" y="1018064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Programming with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Debugging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tools and strategies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Print is not always the best answer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Testing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tools and strategies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Object Oriented Analysis and Design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Managing software projects with GitHub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Introduction to using databases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Relational databases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NoSQL databases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What will you learn?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64" y="2191028"/>
            <a:ext cx="2838836" cy="18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9404" y="1018064"/>
            <a:ext cx="8459962" cy="4511810"/>
          </a:xfrm>
        </p:spPr>
        <p:txBody>
          <a:bodyPr/>
          <a:lstStyle/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Why Python?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7405" y="5884552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spectrum.ieee.org</a:t>
            </a:r>
            <a:r>
              <a:rPr lang="en-US" dirty="0"/>
              <a:t>/computing/software/.WXDc1kb1jqQ.mailto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800" y="1117600"/>
            <a:ext cx="715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 Top Programming Languages of IEEE Spectrum readers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586468"/>
            <a:ext cx="7099300" cy="42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5092075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Experiment!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Write lots of programs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Fail more than once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Analyze other people’s programs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Explore/Continuous Learning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How do we do it?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09" y="1803923"/>
            <a:ext cx="3863368" cy="26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663" y="1407019"/>
            <a:ext cx="4014337" cy="30107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8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Weekly lectures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Weekly quizzes on new material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Weekly programming assignments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Programming project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Spanning several weeks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Social Media assignments</a:t>
            </a:r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Final exam</a:t>
            </a:r>
          </a:p>
          <a:p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Class Mechanics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 smtClean="0">
                <a:latin typeface="Gill Sans MT" charset="0"/>
                <a:ea typeface="ＭＳ Ｐゴシック" charset="0"/>
              </a:rPr>
              <a:t>Technology moves quickly and you must keep up!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Continuous learning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68501"/>
            <a:ext cx="8147108" cy="3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90183</TotalTime>
  <Words>428</Words>
  <Application>Microsoft Macintosh PowerPoint</Application>
  <PresentationFormat>On-screen Show (4:3)</PresentationFormat>
  <Paragraphs>213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Calibri</vt:lpstr>
      <vt:lpstr>Century Gothic</vt:lpstr>
      <vt:lpstr>Gill Sans MT</vt:lpstr>
      <vt:lpstr>ＭＳ Ｐゴシック</vt:lpstr>
      <vt:lpstr>Times New Roman</vt:lpstr>
      <vt:lpstr>Arial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Today’s Topics</vt:lpstr>
      <vt:lpstr>Who am I?</vt:lpstr>
      <vt:lpstr>Course motivations and goals </vt:lpstr>
      <vt:lpstr>What will you learn?</vt:lpstr>
      <vt:lpstr>Why Python?</vt:lpstr>
      <vt:lpstr>How do we do it?</vt:lpstr>
      <vt:lpstr>Class Mechanics</vt:lpstr>
      <vt:lpstr>Continuous learning</vt:lpstr>
      <vt:lpstr>Social Media assignments</vt:lpstr>
      <vt:lpstr>Ideas for social media topics</vt:lpstr>
      <vt:lpstr>Grades</vt:lpstr>
      <vt:lpstr>Late assignments</vt:lpstr>
      <vt:lpstr>Plagiarism and Cheating</vt:lpstr>
      <vt:lpstr>Consequences of Cheating</vt:lpstr>
      <vt:lpstr>Questions?</vt:lpstr>
    </vt:vector>
  </TitlesOfParts>
  <Company>Stevens Institute of Technology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JIm Rowland</cp:lastModifiedBy>
  <cp:revision>1359</cp:revision>
  <cp:lastPrinted>2014-07-29T20:42:09Z</cp:lastPrinted>
  <dcterms:created xsi:type="dcterms:W3CDTF">2013-11-01T14:42:31Z</dcterms:created>
  <dcterms:modified xsi:type="dcterms:W3CDTF">2018-01-18T14:24:57Z</dcterms:modified>
</cp:coreProperties>
</file>